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87" r:id="rId2"/>
    <p:sldId id="297" r:id="rId3"/>
    <p:sldId id="298" r:id="rId4"/>
    <p:sldId id="290" r:id="rId5"/>
    <p:sldId id="291" r:id="rId6"/>
    <p:sldId id="307" r:id="rId7"/>
    <p:sldId id="288" r:id="rId8"/>
    <p:sldId id="308" r:id="rId9"/>
    <p:sldId id="299" r:id="rId10"/>
    <p:sldId id="292" r:id="rId11"/>
    <p:sldId id="302" r:id="rId12"/>
    <p:sldId id="300" r:id="rId13"/>
    <p:sldId id="268" r:id="rId14"/>
    <p:sldId id="309" r:id="rId15"/>
    <p:sldId id="293" r:id="rId16"/>
    <p:sldId id="301" r:id="rId17"/>
    <p:sldId id="303" r:id="rId18"/>
    <p:sldId id="294" r:id="rId19"/>
    <p:sldId id="310" r:id="rId20"/>
    <p:sldId id="304" r:id="rId21"/>
    <p:sldId id="306" r:id="rId22"/>
    <p:sldId id="305" r:id="rId23"/>
    <p:sldId id="295" r:id="rId24"/>
    <p:sldId id="296" r:id="rId25"/>
    <p:sldId id="282" r:id="rId26"/>
    <p:sldId id="311" r:id="rId27"/>
    <p:sldId id="267" r:id="rId28"/>
    <p:sldId id="256" r:id="rId29"/>
    <p:sldId id="270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C1EC52-5544-4C77-B242-F233A6122F2A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D1681-993B-4BF3-ABBF-E95612182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825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 b="1">
                <a:solidFill>
                  <a:schemeClr val="dk1"/>
                </a:solidFill>
              </a:rPr>
              <a:t>Открытие новых знаний</a:t>
            </a:r>
            <a:endParaRPr sz="12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— Итак, наша банка с государственным бюджетом наполнена. Что теперь происходит с этими деньгами?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— На что они расходуются?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481DE3-E162-40CD-A7A9-E3A969DB69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E388EC4-9A7B-4768-802C-68C2B4E8CF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4683A9-68D4-48E9-9042-F5B60F346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6BB1-A584-479C-856D-6CD31612F893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1CB742-6D4C-429A-B70F-E3C42B724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EAB813-430A-431B-8B92-381801527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9FDF-8F9C-4C7C-8A04-4B607E451E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203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7F8747-95A3-4FED-B2CB-726D834CE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25838E-636C-4061-88F2-7F1F64F820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48684B-4687-4E60-98F6-8E92B9CA5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6BB1-A584-479C-856D-6CD31612F893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E18749-9D26-4C72-91EB-1DADB1764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9A6D3F-3117-463A-846C-8776E304E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9FDF-8F9C-4C7C-8A04-4B607E451E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044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0D1B3B1-ED26-4724-BC1A-6D6163BABD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0147D88-A313-4C43-B344-4D4860F42A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9B6517-104B-425E-8EAF-DF31DC42F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6BB1-A584-479C-856D-6CD31612F893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D397B3-AE91-4FC6-A78D-384AF9116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C3DC3B-B301-48F8-800D-B48A562DB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9FDF-8F9C-4C7C-8A04-4B607E451E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947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" name="Google Shape;13;p2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41142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040FDA-9173-4486-998A-FB2A321E0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3C0256-3C7E-431D-AB14-DE8C5C00F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2A0ADB-5C33-40FF-8F5E-94F70763A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6BB1-A584-479C-856D-6CD31612F893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A21D06-7B6B-49C9-8406-3E506BEB0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75329A-F320-4E36-AB81-C31AC1359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9FDF-8F9C-4C7C-8A04-4B607E451E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735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E9D807-F1FB-464C-964D-BAF19FC1D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DB5EF2-AA07-4101-A54B-90B39080E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C07D2F-0E14-4BF8-B2DD-A7725B866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6BB1-A584-479C-856D-6CD31612F893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AF046F-9498-4FBC-AD7D-828BC76DE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C29DE3-FF3E-4989-8918-4C34A4E0A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9FDF-8F9C-4C7C-8A04-4B607E451E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772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354DD0-00A8-4A1E-A79D-B44533705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E85EDF-3C52-42B5-B440-AEC1E447FC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86B1CA-335D-4D34-AF09-9772C16598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FD6364-002A-434C-B9E3-3CEB96027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6BB1-A584-479C-856D-6CD31612F893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A47D277-5E5C-4BB9-ABAC-3BEFC3AAA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344FCD-89F2-46E6-8711-C5F48187B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9FDF-8F9C-4C7C-8A04-4B607E451E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606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4CD805-BE91-4827-98B5-004F2070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93BB5F-C656-4E6E-A466-1517BE006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29938A2-8F41-4F99-8D61-465B487B7F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2A4E477-0A79-4CBB-9B07-633B48920F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EF45B80-FA3E-4E5D-9D0F-261847EB61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57360C1-78D4-4153-881D-E81A90B73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6BB1-A584-479C-856D-6CD31612F893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153ED66-146C-4065-944C-1AACC1991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4F32D17-99CA-4F7E-8576-EE61BDE0D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9FDF-8F9C-4C7C-8A04-4B607E451E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035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7BB738-52AD-4308-8CDF-7BE80E9DD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7A2B877-1335-4538-B528-CBDDC1E5B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6BB1-A584-479C-856D-6CD31612F893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E07C3A-CC5E-4417-BDFD-0E2B41872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659AA70-D0B1-481D-8234-1558867E2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9FDF-8F9C-4C7C-8A04-4B607E451E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341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490EA7A-3966-4CDC-BBB9-B9C40C85C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6BB1-A584-479C-856D-6CD31612F893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25A68F2-5F8D-41E8-A7B9-4AB3EB38F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047A4D-848F-413B-8A5C-7EB624ACF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9FDF-8F9C-4C7C-8A04-4B607E451E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784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1DE6A5-2839-4875-907A-E7312E113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C41B0F-C996-4D6F-A876-5E0AE30C3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6CDB06-26F7-40F7-8497-D81C92E202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6A6598-35D6-40EE-85F5-922E417A7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6BB1-A584-479C-856D-6CD31612F893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10CB82-051A-44CA-A820-6A4AEC4BC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1B5570-FBE2-459D-ADEE-882DA84FE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9FDF-8F9C-4C7C-8A04-4B607E451E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396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586B46-D911-48F2-B207-D8311D39F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040EC68-43FE-4CEE-B522-54C85A6D39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F6B5C7-78EA-4356-B7DA-0B09743489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DEA365-D7ED-48EB-8C0C-AAD3B5D94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6BB1-A584-479C-856D-6CD31612F893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50CEBA2-CDC7-4123-801E-6AB86CEBF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B57FBA1-6B3D-4150-9CF0-1C4FA6A28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9FDF-8F9C-4C7C-8A04-4B607E451E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246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6DD6DA-9E23-4F51-AC1F-E0D28E8F3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CEF08B-BC1B-44CE-9D20-BF04541134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9312B2-A99E-4D3E-BA41-15D4AB6D19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D6BB1-A584-479C-856D-6CD31612F893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AC672A-558D-4426-844D-C320B1842B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157026-DE5E-4F7F-9F6C-B727F4BA4B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89FDF-8F9C-4C7C-8A04-4B607E451E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6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8E7B2-F94B-4838-ADA8-C35960D3D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B50D4C-96D5-4C92-9FE3-B6D6EF105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0B63934-E936-4E9C-B867-BDA136E9D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83618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71FF36-09BA-4F60-8020-5ACBC2EB4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183"/>
            <a:ext cx="10515600" cy="867327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План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F689C7-AAE1-48A3-BC9A-F9EDC5A33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774" y="1569694"/>
            <a:ext cx="9233450" cy="5688357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Узнаем, что такое государственный бюджет.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Узнаем, из чего складывается государственный бюджет.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Узнаем, как используются деньги государства.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Закрепим полученные знания.</a:t>
            </a:r>
          </a:p>
          <a:p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B7720BD-BC29-471A-8479-3EC18482A5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74"/>
          <a:stretch/>
        </p:blipFill>
        <p:spPr>
          <a:xfrm rot="622584">
            <a:off x="10459528" y="133076"/>
            <a:ext cx="1612221" cy="148165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816609F-5DCF-47C9-9A27-36EFEF70D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88" y="1293617"/>
            <a:ext cx="1012024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3341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8E7B2-F94B-4838-ADA8-C35960D3D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B50D4C-96D5-4C92-9FE3-B6D6EF105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0B63934-E936-4E9C-B867-BDA136E9D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811060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06C4C582-1291-4E8C-9AC6-15D7733181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9" b="2597"/>
          <a:stretch/>
        </p:blipFill>
        <p:spPr>
          <a:xfrm>
            <a:off x="339451" y="849795"/>
            <a:ext cx="11513097" cy="5536096"/>
          </a:xfrm>
          <a:prstGeom prst="rect">
            <a:avLst/>
          </a:prstGeom>
        </p:spPr>
      </p:pic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E639979D-564E-4D77-AC40-C43737F0F983}"/>
              </a:ext>
            </a:extLst>
          </p:cNvPr>
          <p:cNvCxnSpPr/>
          <p:nvPr/>
        </p:nvCxnSpPr>
        <p:spPr>
          <a:xfrm>
            <a:off x="2994991" y="1444487"/>
            <a:ext cx="1802296" cy="4346713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08B3141A-25DA-4010-A533-24163216BDC8}"/>
              </a:ext>
            </a:extLst>
          </p:cNvPr>
          <p:cNvCxnSpPr>
            <a:cxnSpLocks/>
          </p:cNvCxnSpPr>
          <p:nvPr/>
        </p:nvCxnSpPr>
        <p:spPr>
          <a:xfrm>
            <a:off x="2994991" y="2498035"/>
            <a:ext cx="2517913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id="{79A39309-EC98-4D63-B337-FEBC2BD97BE3}"/>
              </a:ext>
            </a:extLst>
          </p:cNvPr>
          <p:cNvCxnSpPr>
            <a:cxnSpLocks/>
          </p:cNvCxnSpPr>
          <p:nvPr/>
        </p:nvCxnSpPr>
        <p:spPr>
          <a:xfrm>
            <a:off x="2994990" y="3604591"/>
            <a:ext cx="2093845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5BA29B85-8A0E-4700-A1B6-C4493D9C5664}"/>
              </a:ext>
            </a:extLst>
          </p:cNvPr>
          <p:cNvCxnSpPr>
            <a:cxnSpLocks/>
          </p:cNvCxnSpPr>
          <p:nvPr/>
        </p:nvCxnSpPr>
        <p:spPr>
          <a:xfrm flipV="1">
            <a:off x="2988364" y="4658140"/>
            <a:ext cx="1570384" cy="1119809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id="{53D4A217-361D-410B-97D7-6111D890480D}"/>
              </a:ext>
            </a:extLst>
          </p:cNvPr>
          <p:cNvCxnSpPr>
            <a:cxnSpLocks/>
          </p:cNvCxnSpPr>
          <p:nvPr/>
        </p:nvCxnSpPr>
        <p:spPr>
          <a:xfrm flipV="1">
            <a:off x="2988364" y="1444487"/>
            <a:ext cx="3107635" cy="3213653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079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13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3680" y="460076"/>
            <a:ext cx="11264659" cy="5937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43985" y="729417"/>
            <a:ext cx="4697100" cy="539916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3"/>
          <p:cNvSpPr/>
          <p:nvPr/>
        </p:nvSpPr>
        <p:spPr>
          <a:xfrm>
            <a:off x="4619735" y="4262705"/>
            <a:ext cx="2945600" cy="746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BED7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1900"/>
            </a:pPr>
            <a:r>
              <a:rPr lang="en" sz="4400" dirty="0">
                <a:solidFill>
                  <a:srgbClr val="2F2F45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Налоги</a:t>
            </a:r>
            <a:endParaRPr sz="4400" dirty="0">
              <a:solidFill>
                <a:srgbClr val="2F2F45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sp>
        <p:nvSpPr>
          <p:cNvPr id="223" name="Google Shape;223;p13"/>
          <p:cNvSpPr/>
          <p:nvPr/>
        </p:nvSpPr>
        <p:spPr>
          <a:xfrm>
            <a:off x="4619735" y="2682199"/>
            <a:ext cx="2945600" cy="746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BED7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1900"/>
            </a:pPr>
            <a:r>
              <a:rPr lang="en" sz="4400" dirty="0">
                <a:solidFill>
                  <a:srgbClr val="2F2F45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Штрафы</a:t>
            </a:r>
            <a:endParaRPr sz="4400" dirty="0">
              <a:solidFill>
                <a:srgbClr val="2F2F45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pic>
        <p:nvPicPr>
          <p:cNvPr id="224" name="Google Shape;224;p13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80786" y="6527322"/>
            <a:ext cx="1150191" cy="1834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" grpId="0" animBg="1"/>
      <p:bldP spid="2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8E7B2-F94B-4838-ADA8-C35960D3D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B50D4C-96D5-4C92-9FE3-B6D6EF105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0B63934-E936-4E9C-B867-BDA136E9D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177940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71FF36-09BA-4F60-8020-5ACBC2EB4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183"/>
            <a:ext cx="10515600" cy="867327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План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F689C7-AAE1-48A3-BC9A-F9EDC5A33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774" y="1569694"/>
            <a:ext cx="9233450" cy="5688357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Узнаем, что такое государственный бюджет.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Узнаем, из чего складывается государственный бюджет.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Узнаем, как используются деньги государства.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Закрепим полученные знания.</a:t>
            </a:r>
          </a:p>
          <a:p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B7720BD-BC29-471A-8479-3EC18482A5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74"/>
          <a:stretch/>
        </p:blipFill>
        <p:spPr>
          <a:xfrm rot="622584">
            <a:off x="10459528" y="133076"/>
            <a:ext cx="1612221" cy="148165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918D996-A8CB-4030-8158-E180B8787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751" y="2553184"/>
            <a:ext cx="1014461" cy="90920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816609F-5DCF-47C9-9A27-36EFEF70DA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88" y="1293617"/>
            <a:ext cx="1012024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3352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8E7B2-F94B-4838-ADA8-C35960D3D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B50D4C-96D5-4C92-9FE3-B6D6EF105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0B63934-E936-4E9C-B867-BDA136E9D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464530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201247-B3F5-4184-A10B-DA3C7A3D0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623603"/>
            <a:ext cx="12192000" cy="367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153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71FF36-09BA-4F60-8020-5ACBC2EB4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183"/>
            <a:ext cx="10515600" cy="867327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План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F689C7-AAE1-48A3-BC9A-F9EDC5A33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774" y="1569694"/>
            <a:ext cx="9233450" cy="5688357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Узнаем, что такое государственный бюджет.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Узнаем, из чего складывается государственный бюджет.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Узнаем, как используются деньги государства.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Закрепим полученные знания.</a:t>
            </a:r>
          </a:p>
          <a:p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B7720BD-BC29-471A-8479-3EC18482A5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74"/>
          <a:stretch/>
        </p:blipFill>
        <p:spPr>
          <a:xfrm rot="622584">
            <a:off x="10459528" y="133076"/>
            <a:ext cx="1612221" cy="148165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918D996-A8CB-4030-8158-E180B8787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751" y="2553184"/>
            <a:ext cx="1014461" cy="90920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C826F9C-75BE-43B2-B8BC-A1D1201BB4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750" y="3813573"/>
            <a:ext cx="1012024" cy="90838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816609F-5DCF-47C9-9A27-36EFEF70DA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88" y="1293617"/>
            <a:ext cx="1012024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8473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8E7B2-F94B-4838-ADA8-C35960D3D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B50D4C-96D5-4C92-9FE3-B6D6EF105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0B63934-E936-4E9C-B867-BDA136E9D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59222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9D170F30-639B-45FD-A7AC-57F7060442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117482"/>
              </p:ext>
            </p:extLst>
          </p:nvPr>
        </p:nvGraphicFramePr>
        <p:xfrm>
          <a:off x="1716157" y="1568395"/>
          <a:ext cx="8759686" cy="1463040"/>
        </p:xfrm>
        <a:graphic>
          <a:graphicData uri="http://schemas.openxmlformats.org/drawingml/2006/table">
            <a:tbl>
              <a:tblPr firstRow="1" firstCol="1" bandRow="1"/>
              <a:tblGrid>
                <a:gridCol w="1373267">
                  <a:extLst>
                    <a:ext uri="{9D8B030D-6E8A-4147-A177-3AD203B41FA5}">
                      <a16:colId xmlns:a16="http://schemas.microsoft.com/office/drawing/2014/main" val="2229107033"/>
                    </a:ext>
                  </a:extLst>
                </a:gridCol>
                <a:gridCol w="1447856">
                  <a:extLst>
                    <a:ext uri="{9D8B030D-6E8A-4147-A177-3AD203B41FA5}">
                      <a16:colId xmlns:a16="http://schemas.microsoft.com/office/drawing/2014/main" val="3283692636"/>
                    </a:ext>
                  </a:extLst>
                </a:gridCol>
                <a:gridCol w="1592949">
                  <a:extLst>
                    <a:ext uri="{9D8B030D-6E8A-4147-A177-3AD203B41FA5}">
                      <a16:colId xmlns:a16="http://schemas.microsoft.com/office/drawing/2014/main" val="667642246"/>
                    </a:ext>
                  </a:extLst>
                </a:gridCol>
                <a:gridCol w="1448879">
                  <a:extLst>
                    <a:ext uri="{9D8B030D-6E8A-4147-A177-3AD203B41FA5}">
                      <a16:colId xmlns:a16="http://schemas.microsoft.com/office/drawing/2014/main" val="2522674570"/>
                    </a:ext>
                  </a:extLst>
                </a:gridCol>
                <a:gridCol w="1303786">
                  <a:extLst>
                    <a:ext uri="{9D8B030D-6E8A-4147-A177-3AD203B41FA5}">
                      <a16:colId xmlns:a16="http://schemas.microsoft.com/office/drawing/2014/main" val="349722588"/>
                    </a:ext>
                  </a:extLst>
                </a:gridCol>
                <a:gridCol w="1592949">
                  <a:extLst>
                    <a:ext uri="{9D8B030D-6E8A-4147-A177-3AD203B41FA5}">
                      <a16:colId xmlns:a16="http://schemas.microsoft.com/office/drawing/2014/main" val="2530432554"/>
                    </a:ext>
                  </a:extLst>
                </a:gridCol>
              </a:tblGrid>
              <a:tr h="7006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Ю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Б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Ж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7931737"/>
                  </a:ext>
                </a:extLst>
              </a:tr>
              <a:tr h="7006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i="0" dirty="0">
                          <a:solidFill>
                            <a:srgbClr val="0F111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ru-RU" sz="4800" i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i="0" dirty="0">
                          <a:solidFill>
                            <a:srgbClr val="0F111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ru-RU" sz="4800" i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i="0" dirty="0">
                          <a:solidFill>
                            <a:srgbClr val="0F111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ru-RU" sz="4800" i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i="0" dirty="0">
                          <a:solidFill>
                            <a:srgbClr val="0F111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ru-RU" sz="4800" i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i="0" dirty="0">
                          <a:solidFill>
                            <a:srgbClr val="0F111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ru-RU" sz="4800" i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i="0" dirty="0">
                          <a:solidFill>
                            <a:srgbClr val="0F111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ru-RU" sz="4800" i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1911474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F16985E-2805-4E98-A558-8D485F087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8226" y="3344251"/>
            <a:ext cx="3193774" cy="348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477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91FD84D-F3D3-4C33-B6FE-C120E1DF1660}"/>
              </a:ext>
            </a:extLst>
          </p:cNvPr>
          <p:cNvSpPr/>
          <p:nvPr/>
        </p:nvSpPr>
        <p:spPr>
          <a:xfrm>
            <a:off x="344557" y="265044"/>
            <a:ext cx="11847443" cy="6417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«Верю — не верю»</a:t>
            </a:r>
            <a:r>
              <a:rPr lang="ru-RU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42950" indent="-742950">
              <a:buAutoNum type="arabicPeriod"/>
            </a:pPr>
            <a:r>
              <a:rPr lang="ru-RU" sz="3900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Государственный бюджет — это план доходов и расходов государства. </a:t>
            </a:r>
          </a:p>
          <a:p>
            <a:pPr marL="742950" indent="-742950">
              <a:buAutoNum type="arabicPeriod"/>
            </a:pPr>
            <a:r>
              <a:rPr lang="ru-RU" sz="3900" dirty="0">
                <a:latin typeface="Arial" panose="020B0604020202020204" pitchFamily="34" charset="0"/>
                <a:cs typeface="Arial" panose="020B0604020202020204" pitchFamily="34" charset="0"/>
              </a:rPr>
              <a:t>Доходы бюджета — это деньги, которые государство тратит. </a:t>
            </a:r>
          </a:p>
          <a:p>
            <a:pPr marL="742950" indent="-742950">
              <a:buAutoNum type="arabicPeriod"/>
            </a:pPr>
            <a:r>
              <a:rPr lang="ru-RU" sz="3900" dirty="0">
                <a:latin typeface="Arial" panose="020B0604020202020204" pitchFamily="34" charset="0"/>
                <a:cs typeface="Arial" panose="020B0604020202020204" pitchFamily="34" charset="0"/>
              </a:rPr>
              <a:t>Налоги — это обязательные платежи государству. </a:t>
            </a:r>
          </a:p>
          <a:p>
            <a:pPr marL="742950" indent="-742950">
              <a:buAutoNum type="arabicPeriod"/>
            </a:pPr>
            <a:r>
              <a:rPr lang="ru-RU" sz="3900" dirty="0">
                <a:latin typeface="Arial" panose="020B0604020202020204" pitchFamily="34" charset="0"/>
                <a:cs typeface="Arial" panose="020B0604020202020204" pitchFamily="34" charset="0"/>
              </a:rPr>
              <a:t>Зарплата врачам выплачивается из бюджета.</a:t>
            </a:r>
          </a:p>
          <a:p>
            <a:r>
              <a:rPr lang="ru-RU" sz="3900" dirty="0">
                <a:latin typeface="Arial" panose="020B0604020202020204" pitchFamily="34" charset="0"/>
                <a:cs typeface="Arial" panose="020B0604020202020204" pitchFamily="34" charset="0"/>
              </a:rPr>
              <a:t>5.  Строительство школ и больниц — это доход        бюджета. </a:t>
            </a:r>
          </a:p>
        </p:txBody>
      </p:sp>
    </p:spTree>
    <p:extLst>
      <p:ext uri="{BB962C8B-B14F-4D97-AF65-F5344CB8AC3E}">
        <p14:creationId xmlns:p14="http://schemas.microsoft.com/office/powerpoint/2010/main" val="233356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8E7B2-F94B-4838-ADA8-C35960D3D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B50D4C-96D5-4C92-9FE3-B6D6EF105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0B63934-E936-4E9C-B867-BDA136E9D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37046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5CD972C-66C1-405D-B6EA-7730BFC71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679" y="887895"/>
            <a:ext cx="11542642" cy="562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7369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71FF36-09BA-4F60-8020-5ACBC2EB4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183"/>
            <a:ext cx="10515600" cy="867327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План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F689C7-AAE1-48A3-BC9A-F9EDC5A33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774" y="1569694"/>
            <a:ext cx="9233450" cy="5688357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Узнаем, что такое государственный бюджет.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Узнаем, из чего складывается государственный бюджет.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Узнаем, как используются деньги государства.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Закрепим полученные знания.</a:t>
            </a:r>
          </a:p>
          <a:p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B7720BD-BC29-471A-8479-3EC18482A5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74"/>
          <a:stretch/>
        </p:blipFill>
        <p:spPr>
          <a:xfrm rot="622584">
            <a:off x="10459528" y="133076"/>
            <a:ext cx="1612221" cy="148165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1B1DDFB-D3D3-492C-B677-C1BD00752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750" y="4905617"/>
            <a:ext cx="1014461" cy="90920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918D996-A8CB-4030-8158-E180B8787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751" y="2553184"/>
            <a:ext cx="1014461" cy="90920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C826F9C-75BE-43B2-B8BC-A1D1201BB4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750" y="3813573"/>
            <a:ext cx="1012024" cy="90838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816609F-5DCF-47C9-9A27-36EFEF70DA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88" y="1293617"/>
            <a:ext cx="1012024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3865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8E7B2-F94B-4838-ADA8-C35960D3D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B50D4C-96D5-4C92-9FE3-B6D6EF105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0B63934-E936-4E9C-B867-BDA136E9D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960530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71FF36-09BA-4F60-8020-5ACBC2EB4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183"/>
            <a:ext cx="10515600" cy="867327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План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F689C7-AAE1-48A3-BC9A-F9EDC5A33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774" y="1569694"/>
            <a:ext cx="9233450" cy="5688357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Узнаем, что такое государственный бюджет.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Узнаем, из чего складывается государственный бюджет.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Узнаем, как используются деньги государства.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Закрепим полученные знания.</a:t>
            </a:r>
          </a:p>
          <a:p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B7720BD-BC29-471A-8479-3EC18482A5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74"/>
          <a:stretch/>
        </p:blipFill>
        <p:spPr>
          <a:xfrm rot="622584">
            <a:off x="10459528" y="133076"/>
            <a:ext cx="1612221" cy="148165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1B1DDFB-D3D3-492C-B677-C1BD00752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750" y="4905617"/>
            <a:ext cx="1014461" cy="90920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918D996-A8CB-4030-8158-E180B8787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751" y="2553184"/>
            <a:ext cx="1014461" cy="90920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C826F9C-75BE-43B2-B8BC-A1D1201BB4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750" y="3813573"/>
            <a:ext cx="1012024" cy="90838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816609F-5DCF-47C9-9A27-36EFEF70DA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88" y="1293617"/>
            <a:ext cx="1012024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758105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8E7B2-F94B-4838-ADA8-C35960D3D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B50D4C-96D5-4C92-9FE3-B6D6EF105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0B63934-E936-4E9C-B867-BDA136E9D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294299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1DB8FD-4410-4885-96E7-5B279FD75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307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Рефлексия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674750-AD10-4F90-8816-FF8DB2CE1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0965" y="2083591"/>
            <a:ext cx="10515600" cy="4351338"/>
          </a:xfrm>
        </p:spPr>
        <p:txBody>
          <a:bodyPr>
            <a:no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Сегодня на уроке я узнал(а)…</a:t>
            </a:r>
          </a:p>
          <a:p>
            <a:pPr lvl="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Теперь я понимаю, что налоги нужны для того, чтобы…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Я понял(а), что…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05BC9D-509C-487C-BB8F-FF4BF3D8E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3101" y="-164271"/>
            <a:ext cx="2613025" cy="261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21219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4051B2A-51A3-4710-B0DB-BD4C720D6CD0}"/>
              </a:ext>
            </a:extLst>
          </p:cNvPr>
          <p:cNvSpPr txBox="1">
            <a:spLocks/>
          </p:cNvSpPr>
          <p:nvPr/>
        </p:nvSpPr>
        <p:spPr>
          <a:xfrm>
            <a:off x="679174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Домашнее задание</a:t>
            </a:r>
            <a:b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555DAFD-6CDA-49F9-BEC1-3EE525623703}"/>
              </a:ext>
            </a:extLst>
          </p:cNvPr>
          <p:cNvSpPr/>
          <p:nvPr/>
        </p:nvSpPr>
        <p:spPr>
          <a:xfrm>
            <a:off x="679174" y="2470426"/>
            <a:ext cx="107475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Учебник, стр. 66-68, прочитать, ответить на вопросы «Проверь себя».</a:t>
            </a:r>
          </a:p>
        </p:txBody>
      </p:sp>
    </p:spTree>
    <p:extLst>
      <p:ext uri="{BB962C8B-B14F-4D97-AF65-F5344CB8AC3E}">
        <p14:creationId xmlns:p14="http://schemas.microsoft.com/office/powerpoint/2010/main" val="2079704669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854FC8-FADE-417D-8CEA-7CFBCD793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38" y="736186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DB8D403-F44A-4DD0-ADFB-44896074F3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83" b="97136" l="3250" r="95000">
                        <a14:foregroundMark x1="10750" y1="29952" x2="10750" y2="29952"/>
                        <a14:foregroundMark x1="6667" y1="20644" x2="6667" y2="20644"/>
                        <a14:foregroundMark x1="5417" y1="19332" x2="5417" y2="19332"/>
                        <a14:foregroundMark x1="3333" y1="19332" x2="3333" y2="19332"/>
                        <a14:foregroundMark x1="3750" y1="15752" x2="3750" y2="15752"/>
                        <a14:foregroundMark x1="27417" y1="37589" x2="27417" y2="37589"/>
                        <a14:foregroundMark x1="26500" y1="37351" x2="26500" y2="37351"/>
                        <a14:foregroundMark x1="27000" y1="37351" x2="29083" y2="26372"/>
                        <a14:foregroundMark x1="29083" y1="26372" x2="23583" y2="34368"/>
                        <a14:foregroundMark x1="25500" y1="8473" x2="25500" y2="8473"/>
                        <a14:foregroundMark x1="21000" y1="10979" x2="21000" y2="10979"/>
                        <a14:foregroundMark x1="19083" y1="9427" x2="19083" y2="9427"/>
                        <a14:foregroundMark x1="17917" y1="8115" x2="17917" y2="8115"/>
                        <a14:foregroundMark x1="19583" y1="9666" x2="19583" y2="9666"/>
                        <a14:foregroundMark x1="23583" y1="91766" x2="23417" y2="91766"/>
                        <a14:foregroundMark x1="22167" y1="94749" x2="22167" y2="94749"/>
                        <a14:foregroundMark x1="20000" y1="95346" x2="19833" y2="94033"/>
                        <a14:foregroundMark x1="19583" y1="95704" x2="19583" y2="95704"/>
                        <a14:foregroundMark x1="22667" y1="95346" x2="20500" y2="94988"/>
                        <a14:foregroundMark x1="23833" y1="86635" x2="23833" y2="86635"/>
                        <a14:foregroundMark x1="33167" y1="94988" x2="33167" y2="94988"/>
                        <a14:foregroundMark x1="34583" y1="97255" x2="34417" y2="94749"/>
                        <a14:foregroundMark x1="32917" y1="93079" x2="32917" y2="93079"/>
                        <a14:foregroundMark x1="32250" y1="91766" x2="32250" y2="91766"/>
                        <a14:foregroundMark x1="31250" y1="91169" x2="31250" y2="91169"/>
                        <a14:foregroundMark x1="30583" y1="90573" x2="30583" y2="90573"/>
                        <a14:foregroundMark x1="29583" y1="94033" x2="29833" y2="92840"/>
                        <a14:foregroundMark x1="29833" y1="90573" x2="29833" y2="90573"/>
                        <a14:foregroundMark x1="31750" y1="92482" x2="31250" y2="90573"/>
                        <a14:foregroundMark x1="3750" y1="38305" x2="3333" y2="37589"/>
                        <a14:foregroundMark x1="56167" y1="19332" x2="56167" y2="19332"/>
                        <a14:foregroundMark x1="67167" y1="77446" x2="67167" y2="77446"/>
                        <a14:foregroundMark x1="86250" y1="55251" x2="86250" y2="55251"/>
                        <a14:foregroundMark x1="95083" y1="13246" x2="95083" y2="13246"/>
                        <a14:foregroundMark x1="83417" y1="55251" x2="83417" y2="55251"/>
                        <a14:foregroundMark x1="88417" y1="53938" x2="85583" y2="47255"/>
                        <a14:foregroundMark x1="77917" y1="71957" x2="78583" y2="84129"/>
                        <a14:foregroundMark x1="65667" y1="75776" x2="66667" y2="85084"/>
                        <a14:foregroundMark x1="81917" y1="96659" x2="79583" y2="95346"/>
                        <a14:foregroundMark x1="67333" y1="97255" x2="67333" y2="97255"/>
                        <a14:foregroundMark x1="77667" y1="96897" x2="80083" y2="97255"/>
                        <a14:foregroundMark x1="74750" y1="41766" x2="74000" y2="53103"/>
                        <a14:foregroundMark x1="74000" y1="53103" x2="69417" y2="65871"/>
                        <a14:foregroundMark x1="69417" y1="65871" x2="74250" y2="41885"/>
                        <a14:foregroundMark x1="74250" y1="41885" x2="70083" y2="60382"/>
                        <a14:foregroundMark x1="70083" y1="60382" x2="72667" y2="48807"/>
                        <a14:foregroundMark x1="72667" y1="48807" x2="70167" y2="60143"/>
                        <a14:foregroundMark x1="70167" y1="60143" x2="73583" y2="55847"/>
                        <a14:foregroundMark x1="91500" y1="46897" x2="91500" y2="46897"/>
                        <a14:foregroundMark x1="63083" y1="96659" x2="64750" y2="96659"/>
                        <a14:foregroundMark x1="63083" y1="2983" x2="63083" y2="2983"/>
                        <a14:foregroundMark x1="26750" y1="69690" x2="23583" y2="75776"/>
                        <a14:foregroundMark x1="13583" y1="62291" x2="14333" y2="45346"/>
                        <a14:foregroundMark x1="24083" y1="90573" x2="21250" y2="93795"/>
                        <a14:foregroundMark x1="25500" y1="23508" x2="28083" y2="34010"/>
                        <a14:foregroundMark x1="28083" y1="34010" x2="26500" y2="3186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82869" y="2472111"/>
            <a:ext cx="5884137" cy="438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89517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C7DE55-F29D-49BD-B696-A8683C730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272" y="2002631"/>
            <a:ext cx="10167455" cy="2852737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Тема урока: </a:t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0070C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«Государственный бюджет»</a:t>
            </a:r>
          </a:p>
        </p:txBody>
      </p:sp>
    </p:spTree>
    <p:extLst>
      <p:ext uri="{BB962C8B-B14F-4D97-AF65-F5344CB8AC3E}">
        <p14:creationId xmlns:p14="http://schemas.microsoft.com/office/powerpoint/2010/main" val="2879843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71FF36-09BA-4F60-8020-5ACBC2EB4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183"/>
            <a:ext cx="10515600" cy="867327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План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F689C7-AAE1-48A3-BC9A-F9EDC5A33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774" y="1569694"/>
            <a:ext cx="9233450" cy="5688357"/>
          </a:xfrm>
        </p:spPr>
        <p:txBody>
          <a:bodyPr>
            <a:noAutofit/>
          </a:bodyPr>
          <a:lstStyle/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Закрепим полученные знания.</a:t>
            </a:r>
          </a:p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Узнаем, как используются деньги государства.</a:t>
            </a:r>
          </a:p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Узнаем, из чего складывается государственный бюджет.</a:t>
            </a:r>
          </a:p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Узнаем, что такое государственный бюджет.</a:t>
            </a:r>
          </a:p>
          <a:p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B7720BD-BC29-471A-8479-3EC18482A5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74"/>
          <a:stretch/>
        </p:blipFill>
        <p:spPr>
          <a:xfrm rot="622584">
            <a:off x="10459528" y="133076"/>
            <a:ext cx="1612221" cy="148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46095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71FF36-09BA-4F60-8020-5ACBC2EB4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183"/>
            <a:ext cx="10515600" cy="867327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План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F689C7-AAE1-48A3-BC9A-F9EDC5A33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774" y="1569694"/>
            <a:ext cx="9233450" cy="5688357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Узнаем, что такое государственный бюджет.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Узнаем, из чего складывается государственный бюджет.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Узнаем, как используются деньги государства.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Закрепим полученные знания.</a:t>
            </a:r>
          </a:p>
          <a:p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B7720BD-BC29-471A-8479-3EC18482A5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74"/>
          <a:stretch/>
        </p:blipFill>
        <p:spPr>
          <a:xfrm rot="622584">
            <a:off x="10459528" y="133076"/>
            <a:ext cx="1612221" cy="148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332215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8E7B2-F94B-4838-ADA8-C35960D3D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B50D4C-96D5-4C92-9FE3-B6D6EF105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0B63934-E936-4E9C-B867-BDA136E9D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081385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729D61-8A1C-4532-8057-1B7A89A8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164" y="1239767"/>
            <a:ext cx="11128513" cy="2682876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Государственный бюджет </a:t>
            </a:r>
            <a: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  <a:t>— это план доходов и расходов государства.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1B69FCB-3ADD-46A7-AEC6-2B1629331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2697" y="3749778"/>
            <a:ext cx="3379304" cy="307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775283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8E7B2-F94B-4838-ADA8-C35960D3D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B50D4C-96D5-4C92-9FE3-B6D6EF105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0B63934-E936-4E9C-B867-BDA136E9D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958975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1AE2CC7-42A2-433C-9E40-EBCBB86A5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656" y="1359348"/>
            <a:ext cx="10460935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— смета денежных доходов и расходов государства, предприятия или учреждения на определённый срок, утвержденная в законодательном порядке. </a:t>
            </a:r>
          </a:p>
        </p:txBody>
      </p:sp>
    </p:spTree>
    <p:extLst>
      <p:ext uri="{BB962C8B-B14F-4D97-AF65-F5344CB8AC3E}">
        <p14:creationId xmlns:p14="http://schemas.microsoft.com/office/powerpoint/2010/main" val="36289703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</TotalTime>
  <Words>368</Words>
  <Application>Microsoft Office PowerPoint</Application>
  <PresentationFormat>Широкоэкранный</PresentationFormat>
  <Paragraphs>71</Paragraphs>
  <Slides>29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Тема урока:  «Государственный бюджет»</vt:lpstr>
      <vt:lpstr>План</vt:lpstr>
      <vt:lpstr>План</vt:lpstr>
      <vt:lpstr>Презентация PowerPoint</vt:lpstr>
      <vt:lpstr>Государственный бюджет — это план доходов и расходов государства.</vt:lpstr>
      <vt:lpstr>Презентация PowerPoint</vt:lpstr>
      <vt:lpstr>Презентация PowerPoint</vt:lpstr>
      <vt:lpstr>План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</vt:lpstr>
      <vt:lpstr>Презентация PowerPoint</vt:lpstr>
      <vt:lpstr>Презентация PowerPoint</vt:lpstr>
      <vt:lpstr>План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</vt:lpstr>
      <vt:lpstr>Презентация PowerPoint</vt:lpstr>
      <vt:lpstr>План</vt:lpstr>
      <vt:lpstr>Презентация PowerPoint</vt:lpstr>
      <vt:lpstr>Рефлексия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19</cp:revision>
  <dcterms:created xsi:type="dcterms:W3CDTF">2026-03-22T23:13:40Z</dcterms:created>
  <dcterms:modified xsi:type="dcterms:W3CDTF">2026-03-24T21:57:21Z</dcterms:modified>
</cp:coreProperties>
</file>